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9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FFFF"/>
    <a:srgbClr val="CC00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5979091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35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3664779" y="0"/>
            <a:ext cx="115445" cy="6858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25/05/2026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2050" y="758952"/>
            <a:ext cx="339471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500" b="1" spc="-38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74128" y="4508500"/>
            <a:ext cx="339471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800" b="1" cap="all" spc="150" baseline="0">
                <a:solidFill>
                  <a:srgbClr val="C6152A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3632639" y="3841"/>
            <a:ext cx="115445" cy="6858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36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71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5D25-5AFF-4FF3-AF53-A7E72522959C}" type="datetimeFigureOut">
              <a:rPr lang="it-IT" smtClean="0"/>
              <a:pPr/>
              <a:t>25/05/2026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1E1E-D88F-45EE-897A-15E5E1A7A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0979" y="1196752"/>
            <a:ext cx="4381135" cy="3010388"/>
          </a:xfrm>
        </p:spPr>
        <p:txBody>
          <a:bodyPr>
            <a:normAutofit fontScale="90000"/>
          </a:bodyPr>
          <a:lstStyle/>
          <a:p>
            <a:r>
              <a:rPr kumimoji="0" lang="it-IT" sz="3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Challenging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it-IT" sz="3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Role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it-IT" sz="3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Limb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3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Length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Bile </a:t>
            </a:r>
            <a:r>
              <a:rPr kumimoji="0" lang="it-IT" sz="3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Reflux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After One </a:t>
            </a:r>
            <a:r>
              <a:rPr kumimoji="0" lang="it-IT" sz="3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Anastomosis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3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Gastric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Bypass: Insights from a High-Volume Center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0979" y="4653136"/>
            <a:ext cx="4943509" cy="1567684"/>
          </a:xfrm>
        </p:spPr>
        <p:txBody>
          <a:bodyPr>
            <a:normAutofit/>
          </a:bodyPr>
          <a:lstStyle/>
          <a:p>
            <a:r>
              <a:rPr kumimoji="0" lang="it-IT" sz="30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Dott.ssa Maria Laura Vuolo</a:t>
            </a:r>
            <a:r>
              <a:rPr kumimoji="0" lang="it-IT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it-IT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it-IT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Ospedale Santa Maria Nuova &amp; Ospedale San Jacopo, </a:t>
            </a:r>
            <a:r>
              <a:rPr lang="it-IT" sz="1900" b="0" cap="none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Centro di Eccellenza SICOB Firenze-Pistoia, </a:t>
            </a:r>
            <a:r>
              <a:rPr lang="it-IT" sz="1900" b="0" cap="none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Italy</a:t>
            </a:r>
            <a:r>
              <a:rPr lang="it-IT" sz="1900" b="0" cap="none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it-IT" sz="1900" dirty="0"/>
          </a:p>
          <a:p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769" y="1197283"/>
            <a:ext cx="6118462" cy="458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Pathophysiology</a:t>
            </a:r>
            <a:r>
              <a:rPr lang="en-US" dirty="0"/>
              <a:t> of Reflux in OAGB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4052728" cy="26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78619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Short </a:t>
            </a:r>
            <a:r>
              <a:rPr kumimoji="0" 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limb</a:t>
            </a: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proximity</a:t>
            </a: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vs Long </a:t>
            </a:r>
            <a:r>
              <a:rPr kumimoji="0" 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limb</a:t>
            </a: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stasis–volume–hypokinesia</a:t>
            </a: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endParaRPr lang="it-IT" dirty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   </a:t>
            </a:r>
            <a:r>
              <a:rPr lang="it-IT" dirty="0" err="1"/>
              <a:t>distinct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, </a:t>
            </a:r>
            <a:r>
              <a:rPr lang="it-IT" dirty="0" err="1"/>
              <a:t>shared</a:t>
            </a:r>
            <a:r>
              <a:rPr lang="it-IT" dirty="0"/>
              <a:t> </a:t>
            </a:r>
            <a:r>
              <a:rPr lang="it-IT" dirty="0" err="1"/>
              <a:t>symptoms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/>
              <a:t>One-Anastomosis</a:t>
            </a:r>
            <a:r>
              <a:rPr lang="it-IT" dirty="0"/>
              <a:t> </a:t>
            </a:r>
            <a:r>
              <a:rPr lang="it-IT" dirty="0" err="1"/>
              <a:t>Gastric</a:t>
            </a:r>
            <a:r>
              <a:rPr lang="it-IT" dirty="0"/>
              <a:t> Bypass (OAGB) </a:t>
            </a:r>
            <a:r>
              <a:rPr lang="it-IT" dirty="0" err="1"/>
              <a:t>creates</a:t>
            </a:r>
            <a:r>
              <a:rPr lang="it-IT" dirty="0"/>
              <a:t> a long </a:t>
            </a:r>
            <a:r>
              <a:rPr lang="it-IT" dirty="0" err="1"/>
              <a:t>gastric</a:t>
            </a:r>
            <a:r>
              <a:rPr lang="it-IT" dirty="0"/>
              <a:t> </a:t>
            </a:r>
            <a:r>
              <a:rPr lang="it-IT" dirty="0" err="1"/>
              <a:t>pouch</a:t>
            </a:r>
            <a:r>
              <a:rPr lang="it-IT" dirty="0"/>
              <a:t> </a:t>
            </a:r>
            <a:r>
              <a:rPr lang="it-IT" dirty="0" err="1"/>
              <a:t>anastomosed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the </a:t>
            </a:r>
            <a:r>
              <a:rPr lang="it-IT" dirty="0" err="1"/>
              <a:t>jejunum</a:t>
            </a:r>
            <a:r>
              <a:rPr lang="it-IT" dirty="0"/>
              <a:t>; </a:t>
            </a:r>
            <a:r>
              <a:rPr lang="it-IT" dirty="0" err="1"/>
              <a:t>reflux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involve bile, acid, or </a:t>
            </a:r>
            <a:r>
              <a:rPr lang="it-IT" dirty="0" err="1"/>
              <a:t>mixed</a:t>
            </a:r>
            <a:r>
              <a:rPr lang="it-IT" dirty="0"/>
              <a:t> </a:t>
            </a:r>
            <a:r>
              <a:rPr lang="it-IT" dirty="0" err="1"/>
              <a:t>duodenogastric</a:t>
            </a:r>
            <a:r>
              <a:rPr lang="it-IT" dirty="0"/>
              <a:t> </a:t>
            </a:r>
            <a:r>
              <a:rPr lang="it-IT" dirty="0" err="1"/>
              <a:t>contents</a:t>
            </a:r>
            <a:r>
              <a:rPr lang="it-IT" dirty="0"/>
              <a:t> </a:t>
            </a:r>
            <a:r>
              <a:rPr lang="it-IT" dirty="0" err="1"/>
              <a:t>reaching</a:t>
            </a:r>
            <a:r>
              <a:rPr lang="it-IT" dirty="0"/>
              <a:t> the </a:t>
            </a:r>
            <a:r>
              <a:rPr lang="it-IT" dirty="0" err="1"/>
              <a:t>pouch</a:t>
            </a:r>
            <a:r>
              <a:rPr lang="it-IT" dirty="0"/>
              <a:t> and </a:t>
            </a:r>
            <a:r>
              <a:rPr lang="it-IT" dirty="0" err="1"/>
              <a:t>esophagus</a:t>
            </a:r>
            <a:r>
              <a:rPr lang="it-IT" dirty="0"/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/>
              <a:t>Symptom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: </a:t>
            </a:r>
            <a:r>
              <a:rPr lang="it-IT" dirty="0" err="1"/>
              <a:t>heartburn</a:t>
            </a:r>
            <a:r>
              <a:rPr lang="it-IT" dirty="0"/>
              <a:t>, </a:t>
            </a:r>
            <a:r>
              <a:rPr lang="it-IT" dirty="0" err="1"/>
              <a:t>regurgitation</a:t>
            </a:r>
            <a:r>
              <a:rPr lang="it-IT" dirty="0"/>
              <a:t>, bile taste, </a:t>
            </a:r>
            <a:r>
              <a:rPr lang="it-IT" dirty="0" err="1"/>
              <a:t>cough</a:t>
            </a:r>
            <a:r>
              <a:rPr lang="it-IT" dirty="0"/>
              <a:t>/</a:t>
            </a:r>
            <a:r>
              <a:rPr lang="it-IT" dirty="0" err="1"/>
              <a:t>hoarseness</a:t>
            </a:r>
            <a:r>
              <a:rPr lang="it-IT" dirty="0"/>
              <a:t>; </a:t>
            </a:r>
            <a:r>
              <a:rPr lang="it-IT" dirty="0" err="1"/>
              <a:t>risks</a:t>
            </a:r>
            <a:r>
              <a:rPr lang="it-IT" dirty="0"/>
              <a:t> include </a:t>
            </a:r>
            <a:r>
              <a:rPr lang="it-IT" dirty="0" err="1"/>
              <a:t>esophagitis</a:t>
            </a:r>
            <a:r>
              <a:rPr lang="it-IT" dirty="0"/>
              <a:t>, </a:t>
            </a:r>
            <a:r>
              <a:rPr lang="it-IT" dirty="0" err="1"/>
              <a:t>Barrett</a:t>
            </a:r>
            <a:r>
              <a:rPr lang="it-IT" dirty="0"/>
              <a:t>’s </a:t>
            </a:r>
            <a:r>
              <a:rPr lang="it-IT" dirty="0" err="1"/>
              <a:t>changes</a:t>
            </a:r>
            <a:r>
              <a:rPr lang="it-IT" dirty="0"/>
              <a:t>, </a:t>
            </a:r>
            <a:r>
              <a:rPr lang="it-IT" dirty="0" err="1"/>
              <a:t>pouch</a:t>
            </a:r>
            <a:r>
              <a:rPr lang="it-IT" dirty="0"/>
              <a:t> </a:t>
            </a:r>
            <a:r>
              <a:rPr lang="it-IT" dirty="0" err="1"/>
              <a:t>gastritis</a:t>
            </a:r>
            <a:r>
              <a:rPr lang="it-IT" dirty="0"/>
              <a:t>.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it-IT" dirty="0"/>
              <a:t>E in letteratura?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6724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1676400"/>
            <a:ext cx="6924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71810"/>
            <a:ext cx="7248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500174"/>
            <a:ext cx="6072230" cy="26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b="74645"/>
          <a:stretch>
            <a:fillRect/>
          </a:stretch>
        </p:blipFill>
        <p:spPr bwMode="auto">
          <a:xfrm>
            <a:off x="0" y="4357694"/>
            <a:ext cx="6572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it-IT" dirty="0"/>
              <a:t>CONCLUSIONS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Primary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BPL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length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alone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does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not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independently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predict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GERD-related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conversion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OAGB.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/>
              <a:t>Reflux</a:t>
            </a:r>
            <a:r>
              <a:rPr lang="it-IT" dirty="0"/>
              <a:t> </a:t>
            </a:r>
            <a:r>
              <a:rPr lang="it-IT" dirty="0" err="1"/>
              <a:t>appears</a:t>
            </a:r>
            <a:r>
              <a:rPr lang="it-IT" dirty="0"/>
              <a:t> </a:t>
            </a:r>
            <a:r>
              <a:rPr lang="it-IT" b="1" dirty="0" err="1">
                <a:solidFill>
                  <a:srgbClr val="FF0000"/>
                </a:solidFill>
              </a:rPr>
              <a:t>multifactorial</a:t>
            </a:r>
            <a:r>
              <a:rPr lang="it-IT" dirty="0"/>
              <a:t>, and </a:t>
            </a:r>
            <a:r>
              <a:rPr lang="it-IT" dirty="0" err="1"/>
              <a:t>surgical</a:t>
            </a:r>
            <a:r>
              <a:rPr lang="it-IT" dirty="0"/>
              <a:t> era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influences</a:t>
            </a:r>
            <a:r>
              <a:rPr lang="it-IT" dirty="0"/>
              <a:t> </a:t>
            </a:r>
            <a:r>
              <a:rPr lang="it-IT" dirty="0" err="1"/>
              <a:t>outcomes</a:t>
            </a:r>
            <a:r>
              <a:rPr lang="it-IT" dirty="0"/>
              <a:t>, </a:t>
            </a:r>
            <a:r>
              <a:rPr lang="it-IT" dirty="0" err="1"/>
              <a:t>suggesting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technical</a:t>
            </a:r>
            <a:r>
              <a:rPr lang="it-IT" dirty="0"/>
              <a:t> </a:t>
            </a:r>
            <a:r>
              <a:rPr lang="it-IT" dirty="0" err="1"/>
              <a:t>refinement</a:t>
            </a:r>
            <a:r>
              <a:rPr lang="it-IT" dirty="0"/>
              <a:t> and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selection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outweigh</a:t>
            </a:r>
            <a:r>
              <a:rPr lang="it-IT" dirty="0"/>
              <a:t> </a:t>
            </a:r>
            <a:r>
              <a:rPr lang="it-IT" dirty="0" err="1"/>
              <a:t>limb</a:t>
            </a:r>
            <a:r>
              <a:rPr lang="it-IT" dirty="0"/>
              <a:t> </a:t>
            </a:r>
            <a:r>
              <a:rPr lang="it-IT" dirty="0" err="1"/>
              <a:t>length</a:t>
            </a:r>
            <a:r>
              <a:rPr lang="it-IT" dirty="0"/>
              <a:t> in </a:t>
            </a:r>
            <a:r>
              <a:rPr lang="it-IT" dirty="0" err="1"/>
              <a:t>determining</a:t>
            </a:r>
            <a:r>
              <a:rPr lang="it-IT" dirty="0"/>
              <a:t> </a:t>
            </a:r>
            <a:r>
              <a:rPr lang="it-IT" dirty="0" err="1"/>
              <a:t>reflux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. </a:t>
            </a:r>
            <a:r>
              <a:rPr lang="it-IT" b="1" dirty="0" err="1"/>
              <a:t>Larger</a:t>
            </a:r>
            <a:r>
              <a:rPr lang="it-IT" b="1" dirty="0"/>
              <a:t> </a:t>
            </a:r>
            <a:r>
              <a:rPr lang="it-IT" b="1" dirty="0" err="1"/>
              <a:t>prospective</a:t>
            </a:r>
            <a:r>
              <a:rPr lang="it-IT" b="1" dirty="0"/>
              <a:t> </a:t>
            </a:r>
            <a:r>
              <a:rPr lang="it-IT" b="1" dirty="0" err="1"/>
              <a:t>studies</a:t>
            </a:r>
            <a:r>
              <a:rPr lang="it-IT" b="1" dirty="0"/>
              <a:t> are </a:t>
            </a:r>
            <a:r>
              <a:rPr lang="it-IT" b="1" dirty="0" err="1"/>
              <a:t>needed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</a:t>
            </a:r>
            <a:r>
              <a:rPr lang="it-IT" b="1" dirty="0" err="1"/>
              <a:t>clarify</a:t>
            </a:r>
            <a:r>
              <a:rPr lang="it-IT" b="1" dirty="0"/>
              <a:t> </a:t>
            </a:r>
            <a:r>
              <a:rPr lang="it-IT" b="1" dirty="0" err="1"/>
              <a:t>optimal</a:t>
            </a:r>
            <a:r>
              <a:rPr lang="it-IT" b="1" dirty="0"/>
              <a:t> </a:t>
            </a:r>
            <a:r>
              <a:rPr lang="it-IT" b="1" dirty="0" err="1"/>
              <a:t>limb</a:t>
            </a:r>
            <a:r>
              <a:rPr lang="it-IT" b="1" dirty="0"/>
              <a:t> </a:t>
            </a:r>
            <a:r>
              <a:rPr lang="it-IT" b="1" dirty="0" err="1"/>
              <a:t>lenght</a:t>
            </a:r>
            <a:r>
              <a:rPr lang="it-IT" b="1" dirty="0"/>
              <a:t> and </a:t>
            </a:r>
            <a:r>
              <a:rPr lang="it-IT" b="1" dirty="0" err="1"/>
              <a:t>patient</a:t>
            </a:r>
            <a:r>
              <a:rPr lang="it-IT" b="1" dirty="0"/>
              <a:t> </a:t>
            </a:r>
            <a:r>
              <a:rPr lang="it-IT" b="1" dirty="0" err="1"/>
              <a:t>selection</a:t>
            </a:r>
            <a:r>
              <a:rPr lang="it-IT" b="1" dirty="0"/>
              <a:t>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it-IT" dirty="0"/>
              <a:t>WORK IN PROGRES… 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8505" y="857250"/>
            <a:ext cx="5706989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0193189-0167-C707-CB3A-98B583B0639E}"/>
              </a:ext>
            </a:extLst>
          </p:cNvPr>
          <p:cNvSpPr/>
          <p:nvPr/>
        </p:nvSpPr>
        <p:spPr>
          <a:xfrm>
            <a:off x="971600" y="2204864"/>
            <a:ext cx="701815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NOTHING IS IMPOSSIBLE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461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anno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Tot OAGB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ETA’ MEDIA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ETA’ MIN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ETA’ MAX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NUMERO OAGB CONVERTITI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% CONVERSIONE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48,7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9,09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48,02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9,87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49,53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3,94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49,24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6,38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128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50,42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7,86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49,47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10,58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50,64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8,19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50,33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1,76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51,42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51,35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2,46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51,90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28596" y="5786454"/>
            <a:ext cx="8286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*1 </a:t>
            </a:r>
            <a:r>
              <a:rPr lang="it-IT" sz="900" dirty="0" err="1"/>
              <a:t>pz</a:t>
            </a:r>
            <a:r>
              <a:rPr lang="it-IT" sz="900" dirty="0"/>
              <a:t> che ha fatto OAGB nel 2011 , 1 </a:t>
            </a:r>
            <a:r>
              <a:rPr lang="it-IT" sz="900" dirty="0" err="1"/>
              <a:t>pz</a:t>
            </a:r>
            <a:r>
              <a:rPr lang="it-IT" sz="900" dirty="0"/>
              <a:t> che ha fatto OAGB nel 2001</a:t>
            </a:r>
          </a:p>
          <a:p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428596" y="4000504"/>
            <a:ext cx="8215370" cy="15716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6" y="928670"/>
            <a:ext cx="1785950" cy="4643470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7037405" y="750075"/>
            <a:ext cx="356396" cy="79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7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Variable</a:t>
                      </a:r>
                      <a:endParaRPr lang="it-IT" sz="1100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Mean</a:t>
                      </a:r>
                      <a:r>
                        <a:rPr lang="it-IT" sz="1200" b="1" kern="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  <a:endParaRPr lang="it-IT" sz="1100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IQR</a:t>
                      </a:r>
                      <a:endParaRPr lang="it-IT" sz="1100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Duration</a:t>
                      </a: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conversion</a:t>
                      </a:r>
                      <a:r>
                        <a:rPr lang="it-IT" sz="1200" kern="100" baseline="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00" baseline="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it-IT" sz="1200" kern="100" baseline="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RYGB) (</a:t>
                      </a:r>
                      <a:r>
                        <a:rPr lang="it-IT" sz="1200" kern="100" baseline="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minutes</a:t>
                      </a:r>
                      <a:r>
                        <a:rPr lang="it-IT" sz="1200" kern="100" baseline="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105.0161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97.5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Months</a:t>
                      </a: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between</a:t>
                      </a: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procedures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74.6487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44.34954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24.29369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First procedure </a:t>
                      </a: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limb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170.3509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180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Biliary</a:t>
                      </a: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limb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159.625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Alimentary</a:t>
                      </a: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limb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62.88136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Ovale 8"/>
          <p:cNvSpPr/>
          <p:nvPr/>
        </p:nvSpPr>
        <p:spPr>
          <a:xfrm>
            <a:off x="357158" y="2571744"/>
            <a:ext cx="835824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00034" y="507207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Indication</a:t>
                      </a:r>
                      <a:endParaRPr lang="it-IT" sz="1100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it-IT" sz="1100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it-IT" sz="1100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GERD/reflux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83.9%</a:t>
                      </a:r>
                      <a:endParaRPr lang="it-IT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Other</a:t>
                      </a: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00" dirty="0" err="1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causes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00" dirty="0">
                          <a:solidFill>
                            <a:srgbClr val="1F1F1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16.1%</a:t>
                      </a:r>
                      <a:endParaRPr lang="it-IT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786578" y="4929198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Other</a:t>
            </a:r>
            <a:r>
              <a:rPr lang="it-IT" sz="1400" dirty="0"/>
              <a:t> </a:t>
            </a:r>
            <a:r>
              <a:rPr lang="it-IT" sz="1400" dirty="0" err="1"/>
              <a:t>Causes</a:t>
            </a:r>
            <a:r>
              <a:rPr lang="it-IT" sz="1400" dirty="0"/>
              <a:t>:</a:t>
            </a:r>
          </a:p>
          <a:p>
            <a:r>
              <a:rPr lang="it-IT" sz="1400" dirty="0" err="1"/>
              <a:t>-marginal</a:t>
            </a:r>
            <a:r>
              <a:rPr lang="it-IT" sz="1400" dirty="0"/>
              <a:t> </a:t>
            </a:r>
            <a:r>
              <a:rPr lang="it-IT" sz="1400" dirty="0" err="1"/>
              <a:t>ulcer</a:t>
            </a:r>
            <a:endParaRPr lang="it-IT" sz="1400" dirty="0"/>
          </a:p>
          <a:p>
            <a:pPr>
              <a:buFontTx/>
              <a:buChar char="-"/>
            </a:pPr>
            <a:r>
              <a:rPr lang="it-IT" sz="1400" dirty="0" err="1"/>
              <a:t>Insufficient</a:t>
            </a:r>
            <a:r>
              <a:rPr lang="it-IT" sz="1400" dirty="0"/>
              <a:t> </a:t>
            </a:r>
            <a:r>
              <a:rPr lang="it-IT" sz="1400" dirty="0" err="1"/>
              <a:t>weight</a:t>
            </a:r>
            <a:r>
              <a:rPr lang="it-IT" sz="1400" dirty="0"/>
              <a:t> loss</a:t>
            </a:r>
          </a:p>
          <a:p>
            <a:pPr>
              <a:buFontTx/>
              <a:buChar char="-"/>
            </a:pPr>
            <a:r>
              <a:rPr lang="it-IT" sz="1400" dirty="0" err="1"/>
              <a:t>Weight</a:t>
            </a:r>
            <a:r>
              <a:rPr lang="it-IT" sz="1400" dirty="0"/>
              <a:t> </a:t>
            </a:r>
            <a:r>
              <a:rPr lang="it-IT" sz="1400" dirty="0" err="1"/>
              <a:t>regain</a:t>
            </a:r>
            <a:r>
              <a:rPr lang="it-IT" sz="1400" dirty="0"/>
              <a:t> </a:t>
            </a:r>
          </a:p>
          <a:p>
            <a:pPr>
              <a:buFontTx/>
              <a:buChar char="-"/>
            </a:pPr>
            <a:r>
              <a:rPr lang="it-IT" sz="1400" dirty="0" err="1"/>
              <a:t>others</a:t>
            </a:r>
            <a:endParaRPr lang="it-IT" sz="14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00034" y="3929066"/>
          <a:ext cx="38576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928826"/>
              </a:tblGrid>
              <a:tr h="26193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sex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193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193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Mean ± SD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170 ± 21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GERD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169 ± 20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Non-GERD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177 ± 23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28662" y="400050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 = 0.39,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significant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it-IT" sz="16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6572296" cy="511969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786578" y="242886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Significant differences in conversion-free survival were observed based on the reason for revision </a:t>
            </a:r>
            <a:r>
              <a:rPr lang="en-US" sz="1200" dirty="0" smtClean="0"/>
              <a:t>(chi^2 </a:t>
            </a:r>
            <a:r>
              <a:rPr lang="en-US" sz="1200" dirty="0"/>
              <a:t>= 16.858; </a:t>
            </a:r>
            <a:r>
              <a:rPr lang="en-US" sz="1200" dirty="0" smtClean="0"/>
              <a:t>    </a:t>
            </a:r>
            <a:r>
              <a:rPr lang="en-US" sz="1200" dirty="0" smtClean="0">
                <a:solidFill>
                  <a:srgbClr val="FF33CC"/>
                </a:solidFill>
              </a:rPr>
              <a:t>p </a:t>
            </a:r>
            <a:r>
              <a:rPr lang="en-US" sz="1200" dirty="0">
                <a:solidFill>
                  <a:srgbClr val="FF33CC"/>
                </a:solidFill>
              </a:rPr>
              <a:t>= 0.002</a:t>
            </a:r>
            <a:r>
              <a:rPr lang="en-US" sz="1200" dirty="0"/>
              <a:t>).</a:t>
            </a:r>
            <a:endParaRPr lang="it-IT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6429420" cy="490537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929454" y="2285992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Stratification</a:t>
            </a:r>
            <a:r>
              <a:rPr lang="it-IT" sz="1200" dirty="0"/>
              <a:t> </a:t>
            </a:r>
            <a:r>
              <a:rPr lang="it-IT" sz="1200" dirty="0" err="1"/>
              <a:t>by</a:t>
            </a:r>
            <a:r>
              <a:rPr lang="it-IT" sz="1200" dirty="0"/>
              <a:t> </a:t>
            </a:r>
            <a:r>
              <a:rPr lang="it-IT" sz="1200" dirty="0" err="1"/>
              <a:t>primary</a:t>
            </a:r>
            <a:r>
              <a:rPr lang="it-IT" sz="1200" dirty="0"/>
              <a:t> </a:t>
            </a:r>
            <a:r>
              <a:rPr lang="it-IT" sz="1200" dirty="0" err="1"/>
              <a:t>biliopancreatic</a:t>
            </a:r>
            <a:r>
              <a:rPr lang="it-IT" sz="1200" dirty="0"/>
              <a:t> </a:t>
            </a:r>
            <a:r>
              <a:rPr lang="it-IT" sz="1200" dirty="0" err="1"/>
              <a:t>limb</a:t>
            </a:r>
            <a:r>
              <a:rPr lang="it-IT" sz="1200" dirty="0"/>
              <a:t> (BPL) </a:t>
            </a:r>
            <a:r>
              <a:rPr lang="it-IT" sz="1200" dirty="0" err="1"/>
              <a:t>length</a:t>
            </a:r>
            <a:r>
              <a:rPr lang="it-IT" sz="1200" dirty="0"/>
              <a:t> (&lt;150 cm, 150–180 cm, &gt;200 cm) </a:t>
            </a:r>
            <a:r>
              <a:rPr lang="it-IT" sz="1200" dirty="0" err="1"/>
              <a:t>showed</a:t>
            </a:r>
            <a:r>
              <a:rPr lang="it-IT" sz="1200" dirty="0"/>
              <a:t> a </a:t>
            </a:r>
            <a:r>
              <a:rPr lang="it-IT" sz="1200" dirty="0" err="1"/>
              <a:t>highly</a:t>
            </a:r>
            <a:r>
              <a:rPr lang="it-IT" sz="1200" dirty="0"/>
              <a:t> </a:t>
            </a:r>
            <a:r>
              <a:rPr lang="it-IT" sz="1200" dirty="0" err="1"/>
              <a:t>significant</a:t>
            </a:r>
            <a:r>
              <a:rPr lang="it-IT" sz="1200" dirty="0"/>
              <a:t> </a:t>
            </a:r>
            <a:r>
              <a:rPr lang="it-IT" sz="1200" dirty="0" err="1"/>
              <a:t>association</a:t>
            </a:r>
            <a:r>
              <a:rPr lang="it-IT" sz="1200" dirty="0"/>
              <a:t> </a:t>
            </a:r>
            <a:r>
              <a:rPr lang="it-IT" sz="1200" dirty="0" err="1"/>
              <a:t>with</a:t>
            </a:r>
            <a:r>
              <a:rPr lang="it-IT" sz="1200" dirty="0"/>
              <a:t> </a:t>
            </a:r>
            <a:r>
              <a:rPr lang="it-IT" sz="1200" dirty="0" err="1"/>
              <a:t>time-to-conversion</a:t>
            </a:r>
            <a:r>
              <a:rPr lang="it-IT" sz="1200" dirty="0"/>
              <a:t> </a:t>
            </a:r>
            <a:r>
              <a:rPr lang="it-IT" sz="1200" dirty="0" smtClean="0"/>
              <a:t>(chi^2 </a:t>
            </a:r>
            <a:r>
              <a:rPr lang="it-IT" sz="1200" dirty="0"/>
              <a:t>= 26.048; </a:t>
            </a:r>
            <a:r>
              <a:rPr lang="it-IT" sz="1200" dirty="0" smtClean="0"/>
              <a:t>               </a:t>
            </a:r>
            <a:r>
              <a:rPr lang="it-IT" sz="1200" dirty="0" smtClean="0">
                <a:solidFill>
                  <a:srgbClr val="FF33CC"/>
                </a:solidFill>
              </a:rPr>
              <a:t>p </a:t>
            </a:r>
            <a:r>
              <a:rPr lang="it-IT" sz="1200" dirty="0">
                <a:solidFill>
                  <a:srgbClr val="FF33CC"/>
                </a:solidFill>
              </a:rPr>
              <a:t>&lt; 0.001</a:t>
            </a:r>
            <a:r>
              <a:rPr lang="it-IT" sz="1200" dirty="0"/>
              <a:t>)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72132" y="1357298"/>
            <a:ext cx="1143008" cy="785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500694" y="1285860"/>
            <a:ext cx="1214446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1469009" cy="96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6572296" cy="526256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072330" y="2143116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Using</a:t>
            </a:r>
            <a:r>
              <a:rPr lang="it-IT" sz="1200" dirty="0"/>
              <a:t> the </a:t>
            </a:r>
            <a:r>
              <a:rPr lang="it-IT" sz="1200" dirty="0" err="1"/>
              <a:t>median</a:t>
            </a:r>
            <a:r>
              <a:rPr lang="it-IT" sz="1200" dirty="0"/>
              <a:t> </a:t>
            </a:r>
            <a:r>
              <a:rPr lang="it-IT" sz="1200" dirty="0" err="1"/>
              <a:t>year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revision</a:t>
            </a:r>
            <a:r>
              <a:rPr lang="it-IT" sz="1200" dirty="0"/>
              <a:t> (2023) </a:t>
            </a:r>
            <a:r>
              <a:rPr lang="it-IT" sz="1200" dirty="0" err="1"/>
              <a:t>as</a:t>
            </a:r>
            <a:r>
              <a:rPr lang="it-IT" sz="1200" dirty="0"/>
              <a:t> a cut-off, </a:t>
            </a:r>
            <a:r>
              <a:rPr lang="it-IT" sz="1200" dirty="0" err="1"/>
              <a:t>patients</a:t>
            </a:r>
            <a:r>
              <a:rPr lang="it-IT" sz="1200" dirty="0"/>
              <a:t> in the "Late Era" </a:t>
            </a:r>
            <a:r>
              <a:rPr lang="it-IT" sz="1200" dirty="0" err="1"/>
              <a:t>demonstrated</a:t>
            </a:r>
            <a:r>
              <a:rPr lang="it-IT" sz="1200" dirty="0"/>
              <a:t> </a:t>
            </a:r>
            <a:r>
              <a:rPr lang="it-IT" sz="1200" dirty="0" err="1"/>
              <a:t>significantly</a:t>
            </a:r>
            <a:r>
              <a:rPr lang="it-IT" sz="1200" dirty="0"/>
              <a:t> improbe </a:t>
            </a:r>
            <a:r>
              <a:rPr lang="it-IT" sz="1200" dirty="0" err="1"/>
              <a:t>conversion-free</a:t>
            </a:r>
            <a:r>
              <a:rPr lang="it-IT" sz="1200" dirty="0"/>
              <a:t> </a:t>
            </a:r>
            <a:r>
              <a:rPr lang="it-IT" sz="1200" dirty="0" err="1"/>
              <a:t>survival</a:t>
            </a:r>
            <a:r>
              <a:rPr lang="it-IT" sz="1200" dirty="0"/>
              <a:t> </a:t>
            </a:r>
            <a:r>
              <a:rPr lang="it-IT" sz="1200" dirty="0" err="1"/>
              <a:t>compared</a:t>
            </a:r>
            <a:r>
              <a:rPr lang="it-IT" sz="1200" dirty="0"/>
              <a:t> </a:t>
            </a:r>
            <a:r>
              <a:rPr lang="it-IT" sz="1200" dirty="0" err="1"/>
              <a:t>to</a:t>
            </a:r>
            <a:r>
              <a:rPr lang="it-IT" sz="1200" dirty="0"/>
              <a:t> the "</a:t>
            </a:r>
            <a:r>
              <a:rPr lang="it-IT" sz="1200" dirty="0" err="1"/>
              <a:t>Early</a:t>
            </a:r>
            <a:r>
              <a:rPr lang="it-IT" sz="1200" dirty="0"/>
              <a:t> Era" </a:t>
            </a:r>
            <a:r>
              <a:rPr lang="it-IT" sz="1200" dirty="0" smtClean="0"/>
              <a:t>(chi^2 </a:t>
            </a:r>
            <a:r>
              <a:rPr lang="it-IT" sz="1200" dirty="0"/>
              <a:t>= 7.040; </a:t>
            </a: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FF33CC"/>
                </a:solidFill>
              </a:rPr>
              <a:t>p </a:t>
            </a:r>
            <a:r>
              <a:rPr lang="it-IT" sz="1200" dirty="0">
                <a:solidFill>
                  <a:srgbClr val="FF33CC"/>
                </a:solidFill>
              </a:rPr>
              <a:t>= 0.008</a:t>
            </a:r>
            <a:r>
              <a:rPr lang="it-IT" sz="1200" dirty="0"/>
              <a:t>)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Non Linear </a:t>
            </a:r>
            <a:r>
              <a:rPr lang="it-IT" sz="2400" dirty="0" err="1" smtClean="0"/>
              <a:t>Spline</a:t>
            </a:r>
            <a:r>
              <a:rPr lang="it-IT" sz="2400" dirty="0" smtClean="0"/>
              <a:t> </a:t>
            </a:r>
            <a:r>
              <a:rPr lang="it-IT" sz="2400" dirty="0" err="1" smtClean="0"/>
              <a:t>Analysis</a:t>
            </a:r>
            <a:endParaRPr lang="it-IT" sz="2400" dirty="0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465378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643174" y="785794"/>
            <a:ext cx="42148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72164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14348" y="5072074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/>
              <a:t>Patient</a:t>
            </a:r>
            <a:r>
              <a:rPr lang="it-IT" sz="1200" b="1" dirty="0"/>
              <a:t> </a:t>
            </a:r>
            <a:r>
              <a:rPr lang="it-IT" sz="1200" b="1" dirty="0" err="1"/>
              <a:t>Distribution</a:t>
            </a:r>
            <a:r>
              <a:rPr lang="it-IT" sz="1200" b="1" dirty="0"/>
              <a:t> and </a:t>
            </a:r>
            <a:r>
              <a:rPr lang="it-IT" sz="1200" b="1" dirty="0" err="1"/>
              <a:t>Conversion</a:t>
            </a:r>
            <a:r>
              <a:rPr lang="it-IT" sz="1200" b="1" dirty="0"/>
              <a:t> </a:t>
            </a:r>
            <a:r>
              <a:rPr lang="it-IT" sz="1200" b="1" dirty="0" err="1"/>
              <a:t>Indications</a:t>
            </a:r>
            <a:r>
              <a:rPr lang="it-IT" sz="1200" b="1" dirty="0"/>
              <a:t> </a:t>
            </a:r>
            <a:r>
              <a:rPr lang="it-IT" sz="1200" b="1" dirty="0" err="1"/>
              <a:t>by</a:t>
            </a:r>
            <a:r>
              <a:rPr lang="it-IT" sz="1200" b="1" dirty="0"/>
              <a:t> BPL </a:t>
            </a:r>
            <a:r>
              <a:rPr lang="it-IT" sz="1200" b="1" dirty="0" err="1"/>
              <a:t>Length</a:t>
            </a:r>
            <a:r>
              <a:rPr lang="it-IT" sz="1200" b="1" dirty="0"/>
              <a:t>.</a:t>
            </a:r>
            <a:r>
              <a:rPr lang="it-IT" sz="1200" dirty="0"/>
              <a:t> A </a:t>
            </a:r>
            <a:r>
              <a:rPr lang="it-IT" sz="1200" dirty="0" err="1"/>
              <a:t>jittered</a:t>
            </a:r>
            <a:r>
              <a:rPr lang="it-IT" sz="1200" dirty="0"/>
              <a:t> </a:t>
            </a:r>
            <a:r>
              <a:rPr lang="it-IT" sz="1200" dirty="0" err="1"/>
              <a:t>scatter</a:t>
            </a:r>
            <a:r>
              <a:rPr lang="it-IT" sz="1200" dirty="0"/>
              <a:t> plot </a:t>
            </a:r>
            <a:r>
              <a:rPr lang="it-IT" sz="1200" dirty="0" err="1"/>
              <a:t>illustrating</a:t>
            </a:r>
            <a:r>
              <a:rPr lang="it-IT" sz="1200" dirty="0"/>
              <a:t> the </a:t>
            </a:r>
            <a:r>
              <a:rPr lang="it-IT" sz="1200" dirty="0" err="1"/>
              <a:t>individual</a:t>
            </a:r>
            <a:r>
              <a:rPr lang="it-IT" sz="1200" dirty="0"/>
              <a:t> </a:t>
            </a:r>
            <a:r>
              <a:rPr lang="it-IT" sz="1200" dirty="0" err="1"/>
              <a:t>distribution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the </a:t>
            </a:r>
            <a:r>
              <a:rPr lang="it-IT" sz="1200" dirty="0" err="1"/>
              <a:t>patient</a:t>
            </a:r>
            <a:r>
              <a:rPr lang="it-IT" sz="1200" dirty="0"/>
              <a:t> </a:t>
            </a:r>
            <a:r>
              <a:rPr lang="it-IT" sz="1200" dirty="0" err="1"/>
              <a:t>cohort</a:t>
            </a:r>
            <a:r>
              <a:rPr lang="it-IT" sz="1200" dirty="0"/>
              <a:t> </a:t>
            </a:r>
            <a:r>
              <a:rPr lang="it-IT" sz="1200" dirty="0" err="1"/>
              <a:t>according</a:t>
            </a:r>
            <a:r>
              <a:rPr lang="it-IT" sz="1200" dirty="0"/>
              <a:t> </a:t>
            </a:r>
            <a:r>
              <a:rPr lang="it-IT" sz="1200" dirty="0" err="1"/>
              <a:t>to</a:t>
            </a:r>
            <a:r>
              <a:rPr lang="it-IT" sz="1200" dirty="0"/>
              <a:t> the </a:t>
            </a:r>
            <a:r>
              <a:rPr lang="it-IT" sz="1200" dirty="0" err="1"/>
              <a:t>initial</a:t>
            </a:r>
            <a:r>
              <a:rPr lang="it-IT" sz="1200" dirty="0"/>
              <a:t> </a:t>
            </a:r>
            <a:r>
              <a:rPr lang="it-IT" sz="1200" dirty="0" err="1"/>
              <a:t>Biliary-Pancreatic</a:t>
            </a:r>
            <a:r>
              <a:rPr lang="it-IT" sz="1200" dirty="0"/>
              <a:t> </a:t>
            </a:r>
            <a:r>
              <a:rPr lang="it-IT" sz="1200" dirty="0" err="1"/>
              <a:t>Limb</a:t>
            </a:r>
            <a:r>
              <a:rPr lang="it-IT" sz="1200" dirty="0"/>
              <a:t> (BPL) </a:t>
            </a:r>
            <a:r>
              <a:rPr lang="it-IT" sz="1200" dirty="0" err="1"/>
              <a:t>length</a:t>
            </a:r>
            <a:r>
              <a:rPr lang="it-IT" sz="1200" dirty="0"/>
              <a:t> (cm) and the </a:t>
            </a:r>
            <a:r>
              <a:rPr lang="it-IT" sz="1200" dirty="0" err="1"/>
              <a:t>primary</a:t>
            </a:r>
            <a:r>
              <a:rPr lang="it-IT" sz="1200" dirty="0"/>
              <a:t> </a:t>
            </a:r>
            <a:r>
              <a:rPr lang="it-IT" sz="1200" dirty="0" err="1"/>
              <a:t>indication</a:t>
            </a:r>
            <a:r>
              <a:rPr lang="it-IT" sz="1200" dirty="0"/>
              <a:t> </a:t>
            </a:r>
            <a:r>
              <a:rPr lang="it-IT" sz="1200" dirty="0" err="1"/>
              <a:t>for</a:t>
            </a:r>
            <a:r>
              <a:rPr lang="it-IT" sz="1200" dirty="0"/>
              <a:t> </a:t>
            </a:r>
            <a:r>
              <a:rPr lang="it-IT" sz="1200" dirty="0" err="1"/>
              <a:t>surgical</a:t>
            </a:r>
            <a:r>
              <a:rPr lang="it-IT" sz="1200" dirty="0"/>
              <a:t> </a:t>
            </a:r>
            <a:r>
              <a:rPr lang="it-IT" sz="1200" dirty="0" err="1"/>
              <a:t>conversion</a:t>
            </a:r>
            <a:r>
              <a:rPr lang="it-IT" sz="1200" dirty="0"/>
              <a:t> </a:t>
            </a:r>
            <a:r>
              <a:rPr lang="it-IT" sz="1200" dirty="0" err="1"/>
              <a:t>to</a:t>
            </a:r>
            <a:r>
              <a:rPr lang="it-IT" sz="1200" dirty="0"/>
              <a:t> RYGB. Red </a:t>
            </a:r>
            <a:r>
              <a:rPr lang="it-IT" sz="1200" dirty="0" err="1"/>
              <a:t>circles</a:t>
            </a:r>
            <a:r>
              <a:rPr lang="it-IT" sz="1200" dirty="0"/>
              <a:t> (top </a:t>
            </a:r>
            <a:r>
              <a:rPr lang="it-IT" sz="1200" dirty="0" err="1"/>
              <a:t>tier</a:t>
            </a:r>
            <a:r>
              <a:rPr lang="it-IT" sz="1200" dirty="0"/>
              <a:t>) </a:t>
            </a:r>
            <a:r>
              <a:rPr lang="it-IT" sz="1200" dirty="0" err="1"/>
              <a:t>represent</a:t>
            </a:r>
            <a:r>
              <a:rPr lang="it-IT" sz="1200" dirty="0"/>
              <a:t> </a:t>
            </a:r>
            <a:r>
              <a:rPr lang="it-IT" sz="1200" dirty="0" err="1"/>
              <a:t>individual</a:t>
            </a:r>
            <a:r>
              <a:rPr lang="it-IT" sz="1200" dirty="0"/>
              <a:t> </a:t>
            </a:r>
            <a:r>
              <a:rPr lang="it-IT" sz="1200" dirty="0" err="1"/>
              <a:t>cases</a:t>
            </a:r>
            <a:r>
              <a:rPr lang="it-IT" sz="1200" dirty="0"/>
              <a:t> </a:t>
            </a:r>
            <a:r>
              <a:rPr lang="it-IT" sz="1200" dirty="0" err="1"/>
              <a:t>converted</a:t>
            </a:r>
            <a:r>
              <a:rPr lang="it-IT" sz="1200" dirty="0"/>
              <a:t> due </a:t>
            </a:r>
            <a:r>
              <a:rPr lang="it-IT" sz="1200" dirty="0" err="1"/>
              <a:t>to</a:t>
            </a:r>
            <a:r>
              <a:rPr lang="it-IT" sz="1200" dirty="0"/>
              <a:t> GERD/</a:t>
            </a:r>
            <a:r>
              <a:rPr lang="it-IT" sz="1200" dirty="0" err="1"/>
              <a:t>reflux</a:t>
            </a:r>
            <a:r>
              <a:rPr lang="it-IT" sz="1200" dirty="0"/>
              <a:t> </a:t>
            </a:r>
            <a:r>
              <a:rPr lang="it-IT" sz="1200" dirty="0" err="1"/>
              <a:t>complications</a:t>
            </a:r>
            <a:r>
              <a:rPr lang="it-IT" sz="1200" dirty="0"/>
              <a:t>, </a:t>
            </a:r>
            <a:r>
              <a:rPr lang="it-IT" sz="1200" dirty="0" err="1"/>
              <a:t>showing</a:t>
            </a:r>
            <a:r>
              <a:rPr lang="it-IT" sz="1200" dirty="0"/>
              <a:t> a high density cluster at the 150 cm </a:t>
            </a:r>
            <a:r>
              <a:rPr lang="it-IT" sz="1200" dirty="0" err="1"/>
              <a:t>mark</a:t>
            </a:r>
            <a:r>
              <a:rPr lang="it-IT" sz="1200" dirty="0"/>
              <a:t>. </a:t>
            </a:r>
            <a:r>
              <a:rPr lang="it-IT" sz="1200" dirty="0" err="1"/>
              <a:t>Blue</a:t>
            </a:r>
            <a:r>
              <a:rPr lang="it-IT" sz="1200" dirty="0"/>
              <a:t> </a:t>
            </a:r>
            <a:r>
              <a:rPr lang="it-IT" sz="1200" dirty="0" err="1"/>
              <a:t>triangles</a:t>
            </a:r>
            <a:r>
              <a:rPr lang="it-IT" sz="1200" dirty="0"/>
              <a:t> (</a:t>
            </a:r>
            <a:r>
              <a:rPr lang="it-IT" sz="1200" dirty="0" err="1"/>
              <a:t>bottom</a:t>
            </a:r>
            <a:r>
              <a:rPr lang="it-IT" sz="1200" dirty="0"/>
              <a:t> </a:t>
            </a:r>
            <a:r>
              <a:rPr lang="it-IT" sz="1200" dirty="0" err="1"/>
              <a:t>tier</a:t>
            </a:r>
            <a:r>
              <a:rPr lang="it-IT" sz="1200" dirty="0"/>
              <a:t>) indicate </a:t>
            </a:r>
            <a:r>
              <a:rPr lang="it-IT" sz="1200" dirty="0" err="1"/>
              <a:t>non-GERD</a:t>
            </a:r>
            <a:r>
              <a:rPr lang="it-IT" sz="1200" dirty="0"/>
              <a:t> </a:t>
            </a:r>
            <a:r>
              <a:rPr lang="it-IT" sz="1200" dirty="0" err="1"/>
              <a:t>conversion</a:t>
            </a:r>
            <a:r>
              <a:rPr lang="it-IT" sz="1200" dirty="0"/>
              <a:t> </a:t>
            </a:r>
            <a:r>
              <a:rPr lang="it-IT" sz="1200" dirty="0" err="1"/>
              <a:t>etiologies</a:t>
            </a:r>
            <a:r>
              <a:rPr lang="it-IT" sz="1200" dirty="0"/>
              <a:t> (</a:t>
            </a:r>
            <a:r>
              <a:rPr lang="it-IT" sz="1200" dirty="0" err="1"/>
              <a:t>including</a:t>
            </a:r>
            <a:r>
              <a:rPr lang="it-IT" sz="1200" dirty="0"/>
              <a:t> </a:t>
            </a:r>
            <a:r>
              <a:rPr lang="it-IT" sz="1200" dirty="0" err="1"/>
              <a:t>marginal</a:t>
            </a:r>
            <a:r>
              <a:rPr lang="it-IT" sz="1200" dirty="0"/>
              <a:t> </a:t>
            </a:r>
            <a:r>
              <a:rPr lang="it-IT" sz="1200" dirty="0" err="1"/>
              <a:t>ulcers</a:t>
            </a:r>
            <a:r>
              <a:rPr lang="it-IT" sz="1200" dirty="0"/>
              <a:t>, </a:t>
            </a:r>
            <a:r>
              <a:rPr lang="it-IT" sz="1200" dirty="0" err="1"/>
              <a:t>weight</a:t>
            </a:r>
            <a:r>
              <a:rPr lang="it-IT" sz="1200" dirty="0"/>
              <a:t> </a:t>
            </a:r>
            <a:r>
              <a:rPr lang="it-IT" sz="1200" dirty="0" err="1"/>
              <a:t>regain</a:t>
            </a:r>
            <a:r>
              <a:rPr lang="it-IT" sz="1200" dirty="0"/>
              <a:t>, </a:t>
            </a:r>
            <a:r>
              <a:rPr lang="it-IT" sz="1200" dirty="0" err="1"/>
              <a:t>insufficient</a:t>
            </a:r>
            <a:r>
              <a:rPr lang="it-IT" sz="1200" dirty="0"/>
              <a:t> </a:t>
            </a:r>
            <a:r>
              <a:rPr lang="it-IT" sz="1200" dirty="0" err="1"/>
              <a:t>weight</a:t>
            </a:r>
            <a:r>
              <a:rPr lang="it-IT" sz="1200" dirty="0"/>
              <a:t> loss, and </a:t>
            </a:r>
            <a:r>
              <a:rPr lang="it-IT" sz="1200" dirty="0" err="1"/>
              <a:t>others</a:t>
            </a:r>
            <a:r>
              <a:rPr lang="it-IT" sz="1200" dirty="0"/>
              <a:t>). </a:t>
            </a:r>
            <a:r>
              <a:rPr lang="it-IT" sz="1200" dirty="0" err="1"/>
              <a:t>Horizontal</a:t>
            </a:r>
            <a:r>
              <a:rPr lang="it-IT" sz="1200" dirty="0"/>
              <a:t> </a:t>
            </a:r>
            <a:r>
              <a:rPr lang="it-IT" sz="1200" dirty="0" err="1"/>
              <a:t>jittering</a:t>
            </a:r>
            <a:r>
              <a:rPr lang="it-IT" sz="1200" dirty="0"/>
              <a:t>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applied</a:t>
            </a:r>
            <a:r>
              <a:rPr lang="it-IT" sz="1200" dirty="0"/>
              <a:t> </a:t>
            </a:r>
            <a:r>
              <a:rPr lang="it-IT" sz="1200" dirty="0" err="1"/>
              <a:t>to</a:t>
            </a:r>
            <a:r>
              <a:rPr lang="it-IT" sz="1200" dirty="0"/>
              <a:t> </a:t>
            </a:r>
            <a:r>
              <a:rPr lang="it-IT" sz="1200" dirty="0" err="1"/>
              <a:t>prevent</a:t>
            </a:r>
            <a:r>
              <a:rPr lang="it-IT" sz="1200" dirty="0"/>
              <a:t> </a:t>
            </a:r>
            <a:r>
              <a:rPr lang="it-IT" sz="1200" dirty="0" err="1"/>
              <a:t>symbol</a:t>
            </a:r>
            <a:r>
              <a:rPr lang="it-IT" sz="1200" dirty="0"/>
              <a:t> </a:t>
            </a:r>
            <a:r>
              <a:rPr lang="it-IT" sz="1200" dirty="0" err="1"/>
              <a:t>overlap</a:t>
            </a:r>
            <a:r>
              <a:rPr lang="it-IT" sz="1200" dirty="0"/>
              <a:t> and </a:t>
            </a:r>
            <a:r>
              <a:rPr lang="it-IT" sz="1200" dirty="0" err="1"/>
              <a:t>visually</a:t>
            </a:r>
            <a:r>
              <a:rPr lang="it-IT" sz="1200" dirty="0"/>
              <a:t> </a:t>
            </a:r>
            <a:r>
              <a:rPr lang="it-IT" sz="1200" dirty="0" err="1"/>
              <a:t>preserve</a:t>
            </a:r>
            <a:r>
              <a:rPr lang="it-IT" sz="1200" dirty="0"/>
              <a:t> the </a:t>
            </a:r>
            <a:r>
              <a:rPr lang="it-IT" sz="1200" dirty="0" err="1"/>
              <a:t>absolute</a:t>
            </a:r>
            <a:r>
              <a:rPr lang="it-IT" sz="1200" dirty="0"/>
              <a:t> case volume </a:t>
            </a:r>
            <a:r>
              <a:rPr lang="it-IT" sz="1200" dirty="0" err="1"/>
              <a:t>across</a:t>
            </a:r>
            <a:r>
              <a:rPr lang="it-IT" sz="1200" dirty="0"/>
              <a:t> the discrete </a:t>
            </a:r>
            <a:r>
              <a:rPr lang="it-IT" sz="1200" dirty="0" err="1"/>
              <a:t>surgical</a:t>
            </a:r>
            <a:r>
              <a:rPr lang="it-IT" sz="1200" dirty="0"/>
              <a:t> </a:t>
            </a:r>
            <a:r>
              <a:rPr lang="it-IT" sz="1200" dirty="0" err="1"/>
              <a:t>cohorts</a:t>
            </a:r>
            <a:r>
              <a:rPr lang="it-IT" sz="1200" dirty="0"/>
              <a:t>.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618</Words>
  <Application>Microsoft Office PowerPoint</Application>
  <PresentationFormat>Presentazione su schermo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Challenging the Role of Limb Length in Bile Reflux After One Anastomosis Gastric Bypass: Insights from a High-Volume Center</vt:lpstr>
      <vt:lpstr>Diapositiva 2</vt:lpstr>
      <vt:lpstr>Diapositiva 3</vt:lpstr>
      <vt:lpstr>Diapositiva 4</vt:lpstr>
      <vt:lpstr>Diapositiva 5</vt:lpstr>
      <vt:lpstr>Diapositiva 6</vt:lpstr>
      <vt:lpstr>Diapositiva 7</vt:lpstr>
      <vt:lpstr>Non Linear Spline Analysis</vt:lpstr>
      <vt:lpstr>Diapositiva 9</vt:lpstr>
      <vt:lpstr>Diapositiva 10</vt:lpstr>
      <vt:lpstr>Pathophysiology of Reflux in OAGB</vt:lpstr>
      <vt:lpstr>E in letteratura? </vt:lpstr>
      <vt:lpstr>CONCLUSIONS </vt:lpstr>
      <vt:lpstr>WORK IN PROGRES… 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the Role of Limb Length in Bile Reflux After One AnastomosisGastric Bypass: Insights from a High-Volume Center Maria Laura Vuolo, MD; Dario Bilello, MD;Emanuele Soricelli, MD; Giovanni Quartararo, MD; Luca Leuratti, MD; Caterina Corsini, MD; Mauro Marzano, MD; Enrico Facchiano, MD.</dc:title>
  <dc:creator>User</dc:creator>
  <cp:lastModifiedBy>User</cp:lastModifiedBy>
  <cp:revision>41</cp:revision>
  <dcterms:created xsi:type="dcterms:W3CDTF">2026-05-22T13:29:17Z</dcterms:created>
  <dcterms:modified xsi:type="dcterms:W3CDTF">2026-05-25T09:43:57Z</dcterms:modified>
</cp:coreProperties>
</file>